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1pPr>
    <a:lvl2pPr marL="41148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2pPr>
    <a:lvl3pPr marL="82296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3pPr>
    <a:lvl4pPr marL="123444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4pPr>
    <a:lvl5pPr marL="164592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5pPr>
    <a:lvl6pPr marL="2057400" algn="l" defTabSz="82296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6pPr>
    <a:lvl7pPr marL="2468880" algn="l" defTabSz="82296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7pPr>
    <a:lvl8pPr marL="2880360" algn="l" defTabSz="82296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8pPr>
    <a:lvl9pPr marL="3291840" algn="l" defTabSz="82296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11" userDrawn="1">
          <p15:clr>
            <a:srgbClr val="A4A3A4"/>
          </p15:clr>
        </p15:guide>
        <p15:guide id="2" pos="164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Jing (MU-Student)" initials="ZJ(" lastIdx="2" clrIdx="0">
    <p:extLst>
      <p:ext uri="{19B8F6BF-5375-455C-9EA6-DF929625EA0E}">
        <p15:presenceInfo xmlns:p15="http://schemas.microsoft.com/office/powerpoint/2012/main" userId="S-1-5-21-1780046660-995960959-6498272-4253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99CCFF"/>
    <a:srgbClr val="00FFCC"/>
    <a:srgbClr val="FFFFCC"/>
    <a:srgbClr val="D7D7D7"/>
    <a:srgbClr val="2681A7"/>
    <a:srgbClr val="00FFFF"/>
    <a:srgbClr val="000000"/>
    <a:srgbClr val="3333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9" autoAdjust="0"/>
    <p:restoredTop sz="96395" autoAdjust="0"/>
  </p:normalViewPr>
  <p:slideViewPr>
    <p:cSldViewPr>
      <p:cViewPr>
        <p:scale>
          <a:sx n="25" d="100"/>
          <a:sy n="25" d="100"/>
        </p:scale>
        <p:origin x="-56" y="12"/>
      </p:cViewPr>
      <p:guideLst>
        <p:guide orient="horz" pos="10411"/>
        <p:guide pos="164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098" cy="465744"/>
          </a:xfrm>
          <a:prstGeom prst="rect">
            <a:avLst/>
          </a:prstGeom>
        </p:spPr>
        <p:txBody>
          <a:bodyPr vert="horz" lIns="87305" tIns="43652" rIns="87305" bIns="4365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414" y="0"/>
            <a:ext cx="2972098" cy="465744"/>
          </a:xfrm>
          <a:prstGeom prst="rect">
            <a:avLst/>
          </a:prstGeom>
        </p:spPr>
        <p:txBody>
          <a:bodyPr vert="horz" lIns="87305" tIns="43652" rIns="87305" bIns="43652" rtlCol="0"/>
          <a:lstStyle>
            <a:lvl1pPr algn="r">
              <a:defRPr sz="1100"/>
            </a:lvl1pPr>
          </a:lstStyle>
          <a:p>
            <a:fld id="{3EB34620-2446-4E47-9C0C-9C201957D07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305" tIns="43652" rIns="87305" bIns="436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099" y="4474509"/>
            <a:ext cx="5485805" cy="3659842"/>
          </a:xfrm>
          <a:prstGeom prst="rect">
            <a:avLst/>
          </a:prstGeom>
        </p:spPr>
        <p:txBody>
          <a:bodyPr vert="horz" lIns="87305" tIns="43652" rIns="87305" bIns="436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658"/>
            <a:ext cx="2972098" cy="465742"/>
          </a:xfrm>
          <a:prstGeom prst="rect">
            <a:avLst/>
          </a:prstGeom>
        </p:spPr>
        <p:txBody>
          <a:bodyPr vert="horz" lIns="87305" tIns="43652" rIns="87305" bIns="4365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414" y="8830658"/>
            <a:ext cx="2972098" cy="465742"/>
          </a:xfrm>
          <a:prstGeom prst="rect">
            <a:avLst/>
          </a:prstGeom>
        </p:spPr>
        <p:txBody>
          <a:bodyPr vert="horz" lIns="87305" tIns="43652" rIns="87305" bIns="43652" rtlCol="0" anchor="b"/>
          <a:lstStyle>
            <a:lvl1pPr algn="r">
              <a:defRPr sz="1100"/>
            </a:lvl1pPr>
          </a:lstStyle>
          <a:p>
            <a:fld id="{815AFEC1-F22C-4B21-BC6B-FF9A98BB2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82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AFEC1-F22C-4B21-BC6B-FF9A98BB2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92482" y="10225670"/>
            <a:ext cx="37306249" cy="705593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583368" y="18653216"/>
            <a:ext cx="30724475" cy="8413595"/>
          </a:xfrm>
        </p:spPr>
        <p:txBody>
          <a:bodyPr/>
          <a:lstStyle>
            <a:lvl1pPr marL="0" indent="0" algn="ctr">
              <a:buNone/>
              <a:defRPr/>
            </a:lvl1pPr>
            <a:lvl2pPr marL="342884" indent="0" algn="ctr">
              <a:buNone/>
              <a:defRPr/>
            </a:lvl2pPr>
            <a:lvl3pPr marL="685765" indent="0" algn="ctr">
              <a:buNone/>
              <a:defRPr/>
            </a:lvl3pPr>
            <a:lvl4pPr marL="1028648" indent="0" algn="ctr">
              <a:buNone/>
              <a:defRPr/>
            </a:lvl4pPr>
            <a:lvl5pPr marL="1371532" indent="0" algn="ctr">
              <a:buNone/>
              <a:defRPr/>
            </a:lvl5pPr>
            <a:lvl6pPr marL="1714413" indent="0" algn="ctr">
              <a:buNone/>
              <a:defRPr/>
            </a:lvl6pPr>
            <a:lvl7pPr marL="2057296" indent="0" algn="ctr">
              <a:buNone/>
              <a:defRPr/>
            </a:lvl7pPr>
            <a:lvl8pPr marL="2400179" indent="0" algn="ctr">
              <a:buNone/>
              <a:defRPr/>
            </a:lvl8pPr>
            <a:lvl9pPr marL="2743061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AB2CB-2028-4F3E-8950-AB533AA2DE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766206-43BF-4F36-9D05-AF58D9605E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31821440" y="1318635"/>
            <a:ext cx="9875838" cy="2808713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193926" y="1318635"/>
            <a:ext cx="29475114" cy="2808713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6EE50-600E-4034-B1AA-F9CFE04282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018BAF-8BDD-4B5C-BACA-ED3E152A46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7106" y="21152471"/>
            <a:ext cx="37307838" cy="6538796"/>
          </a:xfrm>
        </p:spPr>
        <p:txBody>
          <a:bodyPr anchor="t"/>
          <a:lstStyle>
            <a:lvl1pPr algn="l">
              <a:defRPr sz="3001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67106" y="13951570"/>
            <a:ext cx="37307838" cy="720090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84" indent="0">
              <a:buNone/>
              <a:defRPr sz="1350"/>
            </a:lvl2pPr>
            <a:lvl3pPr marL="685765" indent="0">
              <a:buNone/>
              <a:defRPr sz="1200"/>
            </a:lvl3pPr>
            <a:lvl4pPr marL="1028648" indent="0">
              <a:buNone/>
              <a:defRPr sz="1050"/>
            </a:lvl4pPr>
            <a:lvl5pPr marL="1371532" indent="0">
              <a:buNone/>
              <a:defRPr sz="1050"/>
            </a:lvl5pPr>
            <a:lvl6pPr marL="1714413" indent="0">
              <a:buNone/>
              <a:defRPr sz="1050"/>
            </a:lvl6pPr>
            <a:lvl7pPr marL="2057296" indent="0">
              <a:buNone/>
              <a:defRPr sz="1050"/>
            </a:lvl7pPr>
            <a:lvl8pPr marL="2400179" indent="0">
              <a:buNone/>
              <a:defRPr sz="1050"/>
            </a:lvl8pPr>
            <a:lvl9pPr marL="2743061" indent="0">
              <a:buNone/>
              <a:defRPr sz="10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CB3C0-18F2-48B9-82B8-1FD96EF069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93931" y="7680415"/>
            <a:ext cx="19675474" cy="21725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2021810" y="7680415"/>
            <a:ext cx="19675474" cy="21725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001AFA-8A57-4FE1-BC1A-FF0A12C846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93928" y="7368168"/>
            <a:ext cx="19392901" cy="30707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5" indent="0">
              <a:buNone/>
              <a:defRPr sz="1350" b="1"/>
            </a:lvl3pPr>
            <a:lvl4pPr marL="1028648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3" indent="0">
              <a:buNone/>
              <a:defRPr sz="1200" b="1"/>
            </a:lvl6pPr>
            <a:lvl7pPr marL="2057296" indent="0">
              <a:buNone/>
              <a:defRPr sz="1200" b="1"/>
            </a:lvl7pPr>
            <a:lvl8pPr marL="2400179" indent="0">
              <a:buNone/>
              <a:defRPr sz="1200" b="1"/>
            </a:lvl8pPr>
            <a:lvl9pPr marL="2743061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193928" y="10438936"/>
            <a:ext cx="19392901" cy="1896683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2296445" y="7368168"/>
            <a:ext cx="19400838" cy="30707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5" indent="0">
              <a:buNone/>
              <a:defRPr sz="1350" b="1"/>
            </a:lvl3pPr>
            <a:lvl4pPr marL="1028648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3" indent="0">
              <a:buNone/>
              <a:defRPr sz="1200" b="1"/>
            </a:lvl6pPr>
            <a:lvl7pPr marL="2057296" indent="0">
              <a:buNone/>
              <a:defRPr sz="1200" b="1"/>
            </a:lvl7pPr>
            <a:lvl8pPr marL="2400179" indent="0">
              <a:buNone/>
              <a:defRPr sz="1200" b="1"/>
            </a:lvl8pPr>
            <a:lvl9pPr marL="2743061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2296445" y="10438936"/>
            <a:ext cx="19400838" cy="1896683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E6E953-F58D-4826-8F52-A2EFCEB56A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3F03A-782C-4FFD-95E1-1BB3ADA5DF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88572-BB3D-44CE-B770-A22D76A3D6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3933" y="1310269"/>
            <a:ext cx="14439902" cy="557839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60875" y="1310268"/>
            <a:ext cx="24536400" cy="2809549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93933" y="6888666"/>
            <a:ext cx="14439902" cy="22517100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5" indent="0">
              <a:buNone/>
              <a:defRPr sz="750"/>
            </a:lvl3pPr>
            <a:lvl4pPr marL="1028648" indent="0">
              <a:buNone/>
              <a:defRPr sz="675"/>
            </a:lvl4pPr>
            <a:lvl5pPr marL="1371532" indent="0">
              <a:buNone/>
              <a:defRPr sz="675"/>
            </a:lvl5pPr>
            <a:lvl6pPr marL="1714413" indent="0">
              <a:buNone/>
              <a:defRPr sz="675"/>
            </a:lvl6pPr>
            <a:lvl7pPr marL="2057296" indent="0">
              <a:buNone/>
              <a:defRPr sz="675"/>
            </a:lvl7pPr>
            <a:lvl8pPr marL="2400179" indent="0">
              <a:buNone/>
              <a:defRPr sz="675"/>
            </a:lvl8pPr>
            <a:lvl9pPr marL="2743061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5B68D-E17E-4B62-AB81-124C9A2769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2664" y="23042601"/>
            <a:ext cx="26335038" cy="272089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8602664" y="2941134"/>
            <a:ext cx="26335038" cy="19751598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5" indent="0">
              <a:buNone/>
              <a:defRPr sz="1800"/>
            </a:lvl3pPr>
            <a:lvl4pPr marL="1028648" indent="0">
              <a:buNone/>
              <a:defRPr sz="1500"/>
            </a:lvl4pPr>
            <a:lvl5pPr marL="1371532" indent="0">
              <a:buNone/>
              <a:defRPr sz="1500"/>
            </a:lvl5pPr>
            <a:lvl6pPr marL="1714413" indent="0">
              <a:buNone/>
              <a:defRPr sz="1500"/>
            </a:lvl6pPr>
            <a:lvl7pPr marL="2057296" indent="0">
              <a:buNone/>
              <a:defRPr sz="1500"/>
            </a:lvl7pPr>
            <a:lvl8pPr marL="2400179" indent="0">
              <a:buNone/>
              <a:defRPr sz="1500"/>
            </a:lvl8pPr>
            <a:lvl9pPr marL="2743061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02664" y="25763511"/>
            <a:ext cx="26335038" cy="3862503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5" indent="0">
              <a:buNone/>
              <a:defRPr sz="750"/>
            </a:lvl3pPr>
            <a:lvl4pPr marL="1028648" indent="0">
              <a:buNone/>
              <a:defRPr sz="675"/>
            </a:lvl4pPr>
            <a:lvl5pPr marL="1371532" indent="0">
              <a:buNone/>
              <a:defRPr sz="675"/>
            </a:lvl5pPr>
            <a:lvl6pPr marL="1714413" indent="0">
              <a:buNone/>
              <a:defRPr sz="675"/>
            </a:lvl6pPr>
            <a:lvl7pPr marL="2057296" indent="0">
              <a:buNone/>
              <a:defRPr sz="675"/>
            </a:lvl7pPr>
            <a:lvl8pPr marL="2400179" indent="0">
              <a:buNone/>
              <a:defRPr sz="675"/>
            </a:lvl8pPr>
            <a:lvl9pPr marL="2743061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0E737-2F75-47F2-84AC-95F6554EA3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32" y="1318632"/>
            <a:ext cx="3950335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32" y="7680415"/>
            <a:ext cx="39503351" cy="217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32" y="29977266"/>
            <a:ext cx="1024255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defTabSz="3487163">
              <a:defRPr sz="5324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32" y="29977266"/>
            <a:ext cx="1390015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algn="ctr" defTabSz="3487163">
              <a:defRPr sz="5324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32" y="29977266"/>
            <a:ext cx="1024255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65036" tIns="232518" rIns="465036" bIns="232518" numCol="1" anchor="t" anchorCtr="0" compatLnSpc="1">
            <a:prstTxWarp prst="textNoShape">
              <a:avLst/>
            </a:prstTxWarp>
          </a:bodyPr>
          <a:lstStyle>
            <a:lvl1pPr algn="r" defTabSz="3487163">
              <a:defRPr sz="5324"/>
            </a:lvl1pPr>
          </a:lstStyle>
          <a:p>
            <a:fld id="{89BDA05B-0078-4D0F-B16A-4AB05E805A7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+mj-lt"/>
          <a:ea typeface="+mj-ea"/>
          <a:cs typeface="+mj-cs"/>
        </a:defRPr>
      </a:lvl1pPr>
      <a:lvl2pPr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2pPr>
      <a:lvl3pPr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3pPr>
      <a:lvl4pPr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4pPr>
      <a:lvl5pPr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5pPr>
      <a:lvl6pPr marL="342884"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6pPr>
      <a:lvl7pPr marL="685765"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7pPr>
      <a:lvl8pPr marL="1028648"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8pPr>
      <a:lvl9pPr marL="1371532" algn="ctr" defTabSz="3487163" rtl="0" eaLnBrk="1" fontAlgn="base" hangingPunct="1">
        <a:spcBef>
          <a:spcPct val="0"/>
        </a:spcBef>
        <a:spcAft>
          <a:spcPct val="0"/>
        </a:spcAft>
        <a:defRPr sz="16799">
          <a:solidFill>
            <a:schemeClr val="tx2"/>
          </a:solidFill>
          <a:latin typeface="Arial" charset="0"/>
        </a:defRPr>
      </a:lvl9pPr>
    </p:titleStyle>
    <p:bodyStyle>
      <a:lvl1pPr marL="1308431" indent="-1308431" algn="l" defTabSz="3487163" rtl="0" eaLnBrk="1" fontAlgn="base" hangingPunct="1">
        <a:spcBef>
          <a:spcPct val="20000"/>
        </a:spcBef>
        <a:spcAft>
          <a:spcPct val="0"/>
        </a:spcAft>
        <a:buChar char="•"/>
        <a:defRPr sz="12225">
          <a:solidFill>
            <a:schemeClr val="tx1"/>
          </a:solidFill>
          <a:latin typeface="+mn-lt"/>
          <a:ea typeface="+mn-ea"/>
          <a:cs typeface="+mn-cs"/>
        </a:defRPr>
      </a:lvl1pPr>
      <a:lvl2pPr marL="2833543" indent="-1089367" algn="l" defTabSz="3487163" rtl="0" eaLnBrk="1" fontAlgn="base" hangingPunct="1">
        <a:spcBef>
          <a:spcPct val="20000"/>
        </a:spcBef>
        <a:spcAft>
          <a:spcPct val="0"/>
        </a:spcAft>
        <a:buChar char="–"/>
        <a:defRPr sz="10650">
          <a:solidFill>
            <a:schemeClr val="tx1"/>
          </a:solidFill>
          <a:latin typeface="+mn-lt"/>
        </a:defRPr>
      </a:lvl2pPr>
      <a:lvl3pPr marL="4359848" indent="-872687" algn="l" defTabSz="3487163" rtl="0" eaLnBrk="1" fontAlgn="base" hangingPunct="1">
        <a:spcBef>
          <a:spcPct val="20000"/>
        </a:spcBef>
        <a:spcAft>
          <a:spcPct val="0"/>
        </a:spcAft>
        <a:buChar char="•"/>
        <a:defRPr sz="9151">
          <a:solidFill>
            <a:schemeClr val="tx1"/>
          </a:solidFill>
          <a:latin typeface="+mn-lt"/>
        </a:defRPr>
      </a:lvl3pPr>
      <a:lvl4pPr marL="6102834" indent="-871493" algn="l" defTabSz="3487163" rtl="0" eaLnBrk="1" fontAlgn="base" hangingPunct="1">
        <a:spcBef>
          <a:spcPct val="20000"/>
        </a:spcBef>
        <a:spcAft>
          <a:spcPct val="0"/>
        </a:spcAft>
        <a:buChar char="–"/>
        <a:defRPr sz="7650">
          <a:solidFill>
            <a:schemeClr val="tx1"/>
          </a:solidFill>
          <a:latin typeface="+mn-lt"/>
        </a:defRPr>
      </a:lvl4pPr>
      <a:lvl5pPr marL="7847011" indent="-871493" algn="l" defTabSz="3487163" rtl="0" eaLnBrk="1" fontAlgn="base" hangingPunct="1">
        <a:spcBef>
          <a:spcPct val="20000"/>
        </a:spcBef>
        <a:spcAft>
          <a:spcPct val="0"/>
        </a:spcAft>
        <a:buChar char="»"/>
        <a:defRPr sz="7650">
          <a:solidFill>
            <a:schemeClr val="tx1"/>
          </a:solidFill>
          <a:latin typeface="+mn-lt"/>
        </a:defRPr>
      </a:lvl5pPr>
      <a:lvl6pPr marL="8189894" indent="-871493" algn="l" defTabSz="3487163" rtl="0" eaLnBrk="1" fontAlgn="base" hangingPunct="1">
        <a:spcBef>
          <a:spcPct val="20000"/>
        </a:spcBef>
        <a:spcAft>
          <a:spcPct val="0"/>
        </a:spcAft>
        <a:buChar char="»"/>
        <a:defRPr sz="7650">
          <a:solidFill>
            <a:schemeClr val="tx1"/>
          </a:solidFill>
          <a:latin typeface="+mn-lt"/>
        </a:defRPr>
      </a:lvl6pPr>
      <a:lvl7pPr marL="8532778" indent="-871493" algn="l" defTabSz="3487163" rtl="0" eaLnBrk="1" fontAlgn="base" hangingPunct="1">
        <a:spcBef>
          <a:spcPct val="20000"/>
        </a:spcBef>
        <a:spcAft>
          <a:spcPct val="0"/>
        </a:spcAft>
        <a:buChar char="»"/>
        <a:defRPr sz="7650">
          <a:solidFill>
            <a:schemeClr val="tx1"/>
          </a:solidFill>
          <a:latin typeface="+mn-lt"/>
        </a:defRPr>
      </a:lvl7pPr>
      <a:lvl8pPr marL="8875659" indent="-871493" algn="l" defTabSz="3487163" rtl="0" eaLnBrk="1" fontAlgn="base" hangingPunct="1">
        <a:spcBef>
          <a:spcPct val="20000"/>
        </a:spcBef>
        <a:spcAft>
          <a:spcPct val="0"/>
        </a:spcAft>
        <a:buChar char="»"/>
        <a:defRPr sz="7650">
          <a:solidFill>
            <a:schemeClr val="tx1"/>
          </a:solidFill>
          <a:latin typeface="+mn-lt"/>
        </a:defRPr>
      </a:lvl8pPr>
      <a:lvl9pPr marL="9218542" indent="-871493" algn="l" defTabSz="3487163" rtl="0" eaLnBrk="1" fontAlgn="base" hangingPunct="1">
        <a:spcBef>
          <a:spcPct val="20000"/>
        </a:spcBef>
        <a:spcAft>
          <a:spcPct val="0"/>
        </a:spcAft>
        <a:buChar char="»"/>
        <a:defRPr sz="76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8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3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6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9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1" algn="l" defTabSz="6857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63"/>
          <p:cNvSpPr/>
          <p:nvPr/>
        </p:nvSpPr>
        <p:spPr>
          <a:xfrm>
            <a:off x="544630" y="4287538"/>
            <a:ext cx="20772928" cy="27918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pPr marL="571523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3"/>
          <p:cNvSpPr/>
          <p:nvPr/>
        </p:nvSpPr>
        <p:spPr>
          <a:xfrm>
            <a:off x="22401376" y="5257800"/>
            <a:ext cx="20861759" cy="2694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0" y="0"/>
            <a:ext cx="43854624" cy="223496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05000" tIns="405000" rIns="405000" bIns="405000">
            <a:noAutofit/>
          </a:bodyPr>
          <a:lstStyle/>
          <a:p>
            <a:pPr algn="ctr" eaLnBrk="0" hangingPunct="0"/>
            <a:endParaRPr lang="en-GB" sz="33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11"/>
          <p:cNvSpPr>
            <a:spLocks noChangeArrowheads="1"/>
          </p:cNvSpPr>
          <p:nvPr/>
        </p:nvSpPr>
        <p:spPr bwMode="auto">
          <a:xfrm>
            <a:off x="7391400" y="514106"/>
            <a:ext cx="28310064" cy="132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/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Harvest for Elderberry – Machine Vision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auto">
          <a:xfrm>
            <a:off x="36576" y="2537156"/>
            <a:ext cx="43854624" cy="140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5" rIns="91429" bIns="45715">
            <a:spAutoFit/>
          </a:bodyPr>
          <a:lstStyle/>
          <a:p>
            <a:pPr algn="ctr" eaLnBrk="0" hangingPunct="0">
              <a:spcAft>
                <a:spcPts val="600"/>
              </a:spcAft>
            </a:pPr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Jianfeng Zhou, Gian Lucca Teixeira</a:t>
            </a:r>
          </a:p>
          <a:p>
            <a:pPr algn="ctr" eaLnBrk="0" hangingPunct="0"/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Missouri, Columbia, MO (contact: gat7hb@umsystem.edu) </a:t>
            </a:r>
            <a:endParaRPr lang="en-AU" sz="4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22402800" y="4239003"/>
            <a:ext cx="20860335" cy="101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270000" tIns="135000" rIns="270000" bIns="135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on Elderberry</a:t>
            </a:r>
          </a:p>
        </p:txBody>
      </p:sp>
      <p:sp>
        <p:nvSpPr>
          <p:cNvPr id="51" name="矩形 63"/>
          <p:cNvSpPr/>
          <p:nvPr/>
        </p:nvSpPr>
        <p:spPr>
          <a:xfrm>
            <a:off x="22373732" y="30060557"/>
            <a:ext cx="20639034" cy="25661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23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to label elderberry dataset in order to improve detection rate.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classification CNN model to classify the state of ripeness.</a:t>
            </a:r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22373735" y="10298091"/>
            <a:ext cx="20889402" cy="101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270000" tIns="135000" rIns="270000" bIns="135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Elderberry Detection Results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63"/>
          <p:cNvSpPr/>
          <p:nvPr/>
        </p:nvSpPr>
        <p:spPr>
          <a:xfrm>
            <a:off x="22600640" y="5364841"/>
            <a:ext cx="12298960" cy="7979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23" indent="-571523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 model:</a:t>
            </a:r>
          </a:p>
        </p:txBody>
      </p:sp>
      <p:sp>
        <p:nvSpPr>
          <p:cNvPr id="40" name="矩形 63"/>
          <p:cNvSpPr/>
          <p:nvPr/>
        </p:nvSpPr>
        <p:spPr>
          <a:xfrm>
            <a:off x="22707955" y="6056172"/>
            <a:ext cx="13275463" cy="41026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Art in single-stage object detector.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able to predict with real-time speed. 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104 RGB images from the elderberry dataset and labeled all clusters manually.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YOLOv7 with 104 .jpg images with size 640x640. 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detect with an intersection over union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83%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544629" y="12922052"/>
            <a:ext cx="20772928" cy="101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270000" tIns="135000" rIns="270000" bIns="135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</a:t>
            </a:r>
          </a:p>
        </p:txBody>
      </p:sp>
      <p:sp>
        <p:nvSpPr>
          <p:cNvPr id="20" name="矩形 63"/>
          <p:cNvSpPr/>
          <p:nvPr/>
        </p:nvSpPr>
        <p:spPr>
          <a:xfrm>
            <a:off x="880079" y="5915421"/>
            <a:ext cx="9650682" cy="71616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914377" indent="-571500">
              <a:spcBef>
                <a:spcPts val="12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Elderberry:</a:t>
            </a:r>
          </a:p>
          <a:p>
            <a:pPr marL="1325857" lvl="1" indent="-571500">
              <a:spcBef>
                <a:spcPts val="12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High-value crop in the state of Missouri, still great potential for improvement.</a:t>
            </a:r>
          </a:p>
          <a:p>
            <a:pPr marL="1325857" lvl="1" indent="-571500">
              <a:spcBef>
                <a:spcPts val="12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 its harvesting and processing system.</a:t>
            </a:r>
          </a:p>
          <a:p>
            <a:pPr marL="1325857" lvl="1" indent="-571500">
              <a:spcBef>
                <a:spcPts val="12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harvesting mechanism could be developed in order to give more profitability for the elderberry crop.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544630" y="4183175"/>
            <a:ext cx="20772928" cy="101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270000" tIns="135000" rIns="270000" bIns="135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14525" y="5850623"/>
            <a:ext cx="9247132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377" lvl="1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25857" lvl="2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Selective harvesting solution requires a system that will determine whether the crop is ripped or not.</a:t>
            </a:r>
          </a:p>
          <a:p>
            <a:pPr marL="1325857" lvl="2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system alongside deep learning algorithms would be appropriate in order to perceive the environment to detect elderberries and classify their ripeness.</a:t>
            </a:r>
          </a:p>
          <a:p>
            <a:pPr marL="1325857" lvl="2" indent="-571500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连接符 10"/>
          <p:cNvCxnSpPr/>
          <p:nvPr/>
        </p:nvCxnSpPr>
        <p:spPr>
          <a:xfrm>
            <a:off x="10812252" y="6381042"/>
            <a:ext cx="20782" cy="3727194"/>
          </a:xfrm>
          <a:prstGeom prst="line">
            <a:avLst/>
          </a:prstGeom>
          <a:ln>
            <a:solidFill>
              <a:srgbClr val="76717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矩形 63"/>
          <p:cNvSpPr/>
          <p:nvPr/>
        </p:nvSpPr>
        <p:spPr>
          <a:xfrm>
            <a:off x="658773" y="14314598"/>
            <a:ext cx="18068599" cy="18398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23" lvl="0" indent="-571523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use deep learning algorithms to perceive the elderberries, it was necessary to collect multiple images of elderberry clusters:</a:t>
            </a:r>
          </a:p>
        </p:txBody>
      </p:sp>
      <p:sp>
        <p:nvSpPr>
          <p:cNvPr id="67" name="矩形 63"/>
          <p:cNvSpPr/>
          <p:nvPr/>
        </p:nvSpPr>
        <p:spPr>
          <a:xfrm>
            <a:off x="22401374" y="27206660"/>
            <a:ext cx="20639034" cy="304000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23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camera system for the perception and detection of elderberries.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an elderberry dataset with around 2000 frames.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over 83% of mean accuracy precision.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22401374" y="25909521"/>
            <a:ext cx="20889402" cy="10113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270000" tIns="135000" rIns="270000" bIns="1350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and Future Work 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666D28-0797-4DA6-A343-95AC524F9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013"/>
            <a:ext cx="6679644" cy="2209615"/>
          </a:xfrm>
          <a:prstGeom prst="rect">
            <a:avLst/>
          </a:prstGeom>
        </p:spPr>
      </p:pic>
      <p:sp>
        <p:nvSpPr>
          <p:cNvPr id="84" name="矩形 63">
            <a:extLst>
              <a:ext uri="{FF2B5EF4-FFF2-40B4-BE49-F238E27FC236}">
                <a16:creationId xmlns:a16="http://schemas.microsoft.com/office/drawing/2014/main" id="{3CE55DE6-57E1-4C15-A732-2F1E11FF8D93}"/>
              </a:ext>
            </a:extLst>
          </p:cNvPr>
          <p:cNvSpPr/>
          <p:nvPr/>
        </p:nvSpPr>
        <p:spPr>
          <a:xfrm>
            <a:off x="1164927" y="15996012"/>
            <a:ext cx="19902441" cy="18398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camera used to collect the data was the Intel RealSense Stereo camera D435i which can acquire RGB information as well as depth information for 3D reconstruction of the environment.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ABD3430-8D20-483F-AB8C-04B98120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158" y="12863"/>
            <a:ext cx="4257831" cy="317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矩形 63">
            <a:extLst>
              <a:ext uri="{FF2B5EF4-FFF2-40B4-BE49-F238E27FC236}">
                <a16:creationId xmlns:a16="http://schemas.microsoft.com/office/drawing/2014/main" id="{648C2E95-9D03-4F3D-9953-04DFAE159C15}"/>
              </a:ext>
            </a:extLst>
          </p:cNvPr>
          <p:cNvSpPr/>
          <p:nvPr/>
        </p:nvSpPr>
        <p:spPr>
          <a:xfrm>
            <a:off x="1164926" y="18172858"/>
            <a:ext cx="19902441" cy="14039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Raspberry Pi 4 was used to control the camera and to collect .BAG file format in order to  record all the data captured by the D435i as well as its metadata.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5EE1EE-E98B-48D3-8198-CC9685885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322871" y="23524314"/>
            <a:ext cx="7899350" cy="5924512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11FF1B3-00C0-40C1-A795-135B11E68462}"/>
              </a:ext>
            </a:extLst>
          </p:cNvPr>
          <p:cNvSpPr/>
          <p:nvPr/>
        </p:nvSpPr>
        <p:spPr>
          <a:xfrm>
            <a:off x="15661795" y="30536329"/>
            <a:ext cx="52215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system (Intel RealSense connected to Raspberry Pi 4 inside of the control box)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694EA3-1ED2-422D-AA10-FFF3EE557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861" y="25202741"/>
            <a:ext cx="5514975" cy="5229225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65C43D39-4605-4872-A54F-72B8D359FDAD}"/>
              </a:ext>
            </a:extLst>
          </p:cNvPr>
          <p:cNvSpPr/>
          <p:nvPr/>
        </p:nvSpPr>
        <p:spPr>
          <a:xfrm>
            <a:off x="9773597" y="30536329"/>
            <a:ext cx="5221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control box running Intel’s SDK to control the cameras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57EDA0-DDB4-4264-A452-A33F8631A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04" y="25485746"/>
            <a:ext cx="8793280" cy="494622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E1EFDDB4-5A2D-4BA3-8162-692D965FCC5A}"/>
              </a:ext>
            </a:extLst>
          </p:cNvPr>
          <p:cNvSpPr/>
          <p:nvPr/>
        </p:nvSpPr>
        <p:spPr>
          <a:xfrm>
            <a:off x="2435293" y="30536329"/>
            <a:ext cx="5221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frame captured by the data collection system</a:t>
            </a:r>
          </a:p>
        </p:txBody>
      </p:sp>
      <p:sp>
        <p:nvSpPr>
          <p:cNvPr id="120" name="矩形 63">
            <a:extLst>
              <a:ext uri="{FF2B5EF4-FFF2-40B4-BE49-F238E27FC236}">
                <a16:creationId xmlns:a16="http://schemas.microsoft.com/office/drawing/2014/main" id="{258E70F6-76F7-444C-80B9-933EFD3CCC7F}"/>
              </a:ext>
            </a:extLst>
          </p:cNvPr>
          <p:cNvSpPr/>
          <p:nvPr/>
        </p:nvSpPr>
        <p:spPr>
          <a:xfrm>
            <a:off x="1163305" y="19913878"/>
            <a:ext cx="19902441" cy="18398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from 08/08/2022 to 08/26/2022, in total collected 1,788 .BAG frames were captured by the data collection system plus 200 RGB pictures captured from cellphones and Sony cameras.</a:t>
            </a:r>
          </a:p>
        </p:txBody>
      </p:sp>
      <p:sp>
        <p:nvSpPr>
          <p:cNvPr id="121" name="矩形 63">
            <a:extLst>
              <a:ext uri="{FF2B5EF4-FFF2-40B4-BE49-F238E27FC236}">
                <a16:creationId xmlns:a16="http://schemas.microsoft.com/office/drawing/2014/main" id="{E0E8C401-E963-4BE5-B141-164EB5BBBD1D}"/>
              </a:ext>
            </a:extLst>
          </p:cNvPr>
          <p:cNvSpPr/>
          <p:nvPr/>
        </p:nvSpPr>
        <p:spPr>
          <a:xfrm>
            <a:off x="1163305" y="22054024"/>
            <a:ext cx="13630726" cy="30076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0221" lvl="2" indent="-571523">
              <a:spcBef>
                <a:spcPts val="12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Images collected with color stand for ripeness color reference, plus 60 images of manually accessed ripped clusters.</a:t>
            </a:r>
          </a:p>
          <a:p>
            <a:pPr marL="1440221" lvl="2" indent="-571523">
              <a:spcBef>
                <a:spcPts val="12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on field + 216 in lab manually measured depth and XYZ location with the camera as the reference frame.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6" descr="YOLOv7 - A breakdown of how it works">
            <a:extLst>
              <a:ext uri="{FF2B5EF4-FFF2-40B4-BE49-F238E27FC236}">
                <a16:creationId xmlns:a16="http://schemas.microsoft.com/office/drawing/2014/main" id="{7BCCB89B-6250-417B-A6C7-F6E6DFA9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993" y="5274476"/>
            <a:ext cx="8140819" cy="43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6DFA9AED-77EF-4690-B6C6-745B543BA421}"/>
              </a:ext>
            </a:extLst>
          </p:cNvPr>
          <p:cNvSpPr/>
          <p:nvPr/>
        </p:nvSpPr>
        <p:spPr>
          <a:xfrm>
            <a:off x="36995364" y="9567415"/>
            <a:ext cx="5221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YOLOv7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47B872-F301-4329-883F-FEE95CDA80B0}"/>
              </a:ext>
            </a:extLst>
          </p:cNvPr>
          <p:cNvGrpSpPr/>
          <p:nvPr/>
        </p:nvGrpSpPr>
        <p:grpSpPr>
          <a:xfrm>
            <a:off x="34177745" y="11408892"/>
            <a:ext cx="8209560" cy="5100487"/>
            <a:chOff x="24414785" y="15816881"/>
            <a:chExt cx="9136084" cy="548641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167B1A-5E07-407E-A49C-7D65180A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14785" y="15816881"/>
              <a:ext cx="4375413" cy="548641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0B11F61-7D93-4701-A4D8-D5CE2325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84600" y="15816881"/>
              <a:ext cx="4366269" cy="5486411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37F58F2-5645-4605-B31E-56E748BEB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76262" y="16983820"/>
            <a:ext cx="8684780" cy="86847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5818CC-F957-4D55-B446-51C761F278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77745" y="16989199"/>
            <a:ext cx="8684780" cy="8684780"/>
          </a:xfrm>
          <a:prstGeom prst="rect">
            <a:avLst/>
          </a:prstGeom>
        </p:spPr>
      </p:pic>
      <p:sp>
        <p:nvSpPr>
          <p:cNvPr id="123" name="矩形 63">
            <a:extLst>
              <a:ext uri="{FF2B5EF4-FFF2-40B4-BE49-F238E27FC236}">
                <a16:creationId xmlns:a16="http://schemas.microsoft.com/office/drawing/2014/main" id="{DDA7E4F6-5DD6-4690-9FA2-FBFDDCC79232}"/>
              </a:ext>
            </a:extLst>
          </p:cNvPr>
          <p:cNvSpPr/>
          <p:nvPr/>
        </p:nvSpPr>
        <p:spPr>
          <a:xfrm>
            <a:off x="22150989" y="11828293"/>
            <a:ext cx="13139099" cy="46699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mAP@.5: 84% (Confidence level of 50%)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mAP@.95: 45% (Confidence level of 95%)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Precision: 89%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Recall: 83%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box loss: 3%</a:t>
            </a:r>
          </a:p>
          <a:p>
            <a:pPr marL="1028741" lvl="1" indent="-571523">
              <a:spcBef>
                <a:spcPts val="1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object loss: 1.5%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D1A2713-6710-44B0-8C51-D4F9FE16FFE4}"/>
              </a:ext>
            </a:extLst>
          </p:cNvPr>
          <p:cNvSpPr/>
          <p:nvPr/>
        </p:nvSpPr>
        <p:spPr>
          <a:xfrm>
            <a:off x="25002393" y="16456852"/>
            <a:ext cx="632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inference with confidence levels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3DD82-795B-4E37-B8FD-809050437A47}"/>
              </a:ext>
            </a:extLst>
          </p:cNvPr>
          <p:cNvSpPr/>
          <p:nvPr/>
        </p:nvSpPr>
        <p:spPr>
          <a:xfrm>
            <a:off x="35357835" y="16456852"/>
            <a:ext cx="632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Clr>
                <a:srgbClr val="C00000"/>
              </a:buCl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inference with confidence levels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6497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6497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 for WAWGG 2010 annual meeting_final version</Template>
  <TotalTime>8064</TotalTime>
  <Words>505</Words>
  <Application>Microsoft Office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Default Design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Jianfeng</dc:creator>
  <cp:lastModifiedBy>Gian Lucca Araújo Teixeira</cp:lastModifiedBy>
  <cp:revision>410</cp:revision>
  <cp:lastPrinted>2016-02-19T20:24:58Z</cp:lastPrinted>
  <dcterms:created xsi:type="dcterms:W3CDTF">2014-11-17T17:12:02Z</dcterms:created>
  <dcterms:modified xsi:type="dcterms:W3CDTF">2022-09-26T23:59:10Z</dcterms:modified>
</cp:coreProperties>
</file>